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7"/>
  </p:handoutMasterIdLst>
  <p:sldIdLst>
    <p:sldId id="257" r:id="rId2"/>
    <p:sldId id="262" r:id="rId3"/>
    <p:sldId id="261" r:id="rId4"/>
    <p:sldId id="259" r:id="rId5"/>
    <p:sldId id="256" r:id="rId6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2519A-7422-44FD-B0DD-9F60EF1B4682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9E7AD1-60F1-4E23-8EA8-3EBCDBACB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3234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E61D2-5ED8-4183-9BFE-5E5FDCEDD379}" type="datetimeFigureOut">
              <a:rPr lang="en-US" smtClean="0"/>
              <a:pPr/>
              <a:t>5/8/2013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F8E5D7A-7B1D-4C81-9CBC-A76D12CC20D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E61D2-5ED8-4183-9BFE-5E5FDCEDD379}" type="datetimeFigureOut">
              <a:rPr lang="en-US" smtClean="0"/>
              <a:pPr/>
              <a:t>5/8/2013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E5D7A-7B1D-4C81-9CBC-A76D12CC20D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E61D2-5ED8-4183-9BFE-5E5FDCEDD379}" type="datetimeFigureOut">
              <a:rPr lang="en-US" smtClean="0"/>
              <a:pPr/>
              <a:t>5/8/2013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E5D7A-7B1D-4C81-9CBC-A76D12CC20D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E61D2-5ED8-4183-9BFE-5E5FDCEDD379}" type="datetimeFigureOut">
              <a:rPr lang="en-US" smtClean="0"/>
              <a:pPr/>
              <a:t>5/8/2013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F8E5D7A-7B1D-4C81-9CBC-A76D12CC20D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E61D2-5ED8-4183-9BFE-5E5FDCEDD379}" type="datetimeFigureOut">
              <a:rPr lang="en-US" smtClean="0"/>
              <a:pPr/>
              <a:t>5/8/2013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E5D7A-7B1D-4C81-9CBC-A76D12CC20D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E61D2-5ED8-4183-9BFE-5E5FDCEDD379}" type="datetimeFigureOut">
              <a:rPr lang="en-US" smtClean="0"/>
              <a:pPr/>
              <a:t>5/8/2013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E5D7A-7B1D-4C81-9CBC-A76D12CC20D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E61D2-5ED8-4183-9BFE-5E5FDCEDD379}" type="datetimeFigureOut">
              <a:rPr lang="en-US" smtClean="0"/>
              <a:pPr/>
              <a:t>5/8/2013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F8E5D7A-7B1D-4C81-9CBC-A76D12CC20D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E61D2-5ED8-4183-9BFE-5E5FDCEDD379}" type="datetimeFigureOut">
              <a:rPr lang="en-US" smtClean="0"/>
              <a:pPr/>
              <a:t>5/8/2013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E5D7A-7B1D-4C81-9CBC-A76D12CC20D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E61D2-5ED8-4183-9BFE-5E5FDCEDD379}" type="datetimeFigureOut">
              <a:rPr lang="en-US" smtClean="0"/>
              <a:pPr/>
              <a:t>5/8/2013</a:t>
            </a:fld>
            <a:endParaRPr lang="en-US" dirty="0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E5D7A-7B1D-4C81-9CBC-A76D12CC20D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E61D2-5ED8-4183-9BFE-5E5FDCEDD379}" type="datetimeFigureOut">
              <a:rPr lang="en-US" smtClean="0"/>
              <a:pPr/>
              <a:t>5/8/2013</a:t>
            </a:fld>
            <a:endParaRPr lang="en-US" dirty="0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E5D7A-7B1D-4C81-9CBC-A76D12CC20D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E61D2-5ED8-4183-9BFE-5E5FDCEDD379}" type="datetimeFigureOut">
              <a:rPr lang="en-US" smtClean="0"/>
              <a:pPr/>
              <a:t>5/8/2013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E5D7A-7B1D-4C81-9CBC-A76D12CC20D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5EE61D2-5ED8-4183-9BFE-5E5FDCEDD379}" type="datetimeFigureOut">
              <a:rPr lang="en-US" smtClean="0"/>
              <a:pPr/>
              <a:t>5/8/2013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F8E5D7A-7B1D-4C81-9CBC-A76D12CC20D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wedge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dbeLVi3IuRI" TargetMode="External"/><Relationship Id="rId2" Type="http://schemas.openxmlformats.org/officeDocument/2006/relationships/hyperlink" Target="In%20Search%20of%20The%20Lindbergh%20Kidnapping%20Part%201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youtube.com/watch?v=cW_WpKoqxt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52388" y="0"/>
            <a:ext cx="9091612" cy="3941763"/>
          </a:xfrm>
        </p:spPr>
        <p:txBody>
          <a:bodyPr/>
          <a:lstStyle/>
          <a:p>
            <a:pPr lvl="0"/>
            <a:r>
              <a:rPr lang="en-US" sz="3600" dirty="0" smtClean="0"/>
              <a:t>Based on comparing the handwriting on the document in question to that of the suspect, is this a positive match of suspects?  Why or why not?</a:t>
            </a:r>
          </a:p>
          <a:p>
            <a:endParaRPr lang="en-US" dirty="0"/>
          </a:p>
        </p:txBody>
      </p:sp>
      <p:grpSp>
        <p:nvGrpSpPr>
          <p:cNvPr id="30" name="Group 29"/>
          <p:cNvGrpSpPr/>
          <p:nvPr/>
        </p:nvGrpSpPr>
        <p:grpSpPr>
          <a:xfrm>
            <a:off x="2667000" y="1676400"/>
            <a:ext cx="4267200" cy="4987834"/>
            <a:chOff x="2971800" y="2819400"/>
            <a:chExt cx="2971800" cy="3844834"/>
          </a:xfrm>
        </p:grpSpPr>
        <p:pic>
          <p:nvPicPr>
            <p:cNvPr id="4" name="Picture 3" descr="Handwriting samples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971800" y="2885803"/>
              <a:ext cx="2971800" cy="3778431"/>
            </a:xfrm>
            <a:prstGeom prst="rect">
              <a:avLst/>
            </a:prstGeom>
            <a:noFill/>
          </p:spPr>
        </p:pic>
        <p:grpSp>
          <p:nvGrpSpPr>
            <p:cNvPr id="29" name="Group 28"/>
            <p:cNvGrpSpPr/>
            <p:nvPr/>
          </p:nvGrpSpPr>
          <p:grpSpPr>
            <a:xfrm>
              <a:off x="2971800" y="2819400"/>
              <a:ext cx="2971800" cy="1304330"/>
              <a:chOff x="2971800" y="2819400"/>
              <a:chExt cx="2971800" cy="130433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2971800" y="3200400"/>
                <a:ext cx="1524000" cy="92333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 smtClean="0">
                    <a:solidFill>
                      <a:schemeClr val="accent2">
                        <a:lumMod val="7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Suspect non-request sample</a:t>
                </a:r>
                <a:endParaRPr lang="en-US" b="1" dirty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4419600" y="3200400"/>
                <a:ext cx="1524000" cy="92333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 smtClean="0">
                    <a:solidFill>
                      <a:schemeClr val="accent2">
                        <a:lumMod val="7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Document in </a:t>
                </a:r>
              </a:p>
              <a:p>
                <a:pPr algn="ctr"/>
                <a:r>
                  <a:rPr lang="en-US" b="1" dirty="0" smtClean="0">
                    <a:solidFill>
                      <a:schemeClr val="accent2">
                        <a:lumMod val="7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question</a:t>
                </a:r>
                <a:endParaRPr lang="en-US" b="1" dirty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3200400" y="2819400"/>
                <a:ext cx="2514600" cy="381000"/>
              </a:xfrm>
              <a:prstGeom prst="rect">
                <a:avLst/>
              </a:prstGeom>
              <a:noFill/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 rot="5400000">
                <a:off x="4038997" y="3657203"/>
                <a:ext cx="914400" cy="79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2" action="ppaction://hlinkfile"/>
          </p:cNvPr>
          <p:cNvSpPr/>
          <p:nvPr/>
        </p:nvSpPr>
        <p:spPr>
          <a:xfrm>
            <a:off x="2286000" y="31058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hlinkClick r:id="rId3"/>
              </a:rPr>
              <a:t>In Search of the Lindbergh Kidnapping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>
                <a:hlinkClick r:id="rId4"/>
              </a:rPr>
              <a:t>Part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322189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152400"/>
            <a:ext cx="9144000" cy="6705600"/>
          </a:xfrm>
          <a:prstGeom prst="rect">
            <a:avLst/>
          </a:prstGeom>
        </p:spPr>
        <p:txBody>
          <a:bodyPr vert="horz" anchor="t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0"/>
              </a:spcBef>
            </a:pPr>
            <a:r>
              <a:rPr lang="en-US" sz="3600" b="1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Correct answer???</a:t>
            </a:r>
          </a:p>
          <a:p>
            <a:pPr algn="ctr">
              <a:spcBef>
                <a:spcPct val="0"/>
              </a:spcBef>
            </a:pPr>
            <a:endParaRPr lang="en-US" sz="4400" b="1" dirty="0" smtClean="0">
              <a:ln w="11430"/>
              <a:solidFill>
                <a:schemeClr val="accent1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0"/>
              </a:spcBef>
            </a:pPr>
            <a:r>
              <a:rPr lang="en-US" sz="4000" b="1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Let’s read about it to find out . . .</a:t>
            </a:r>
          </a:p>
          <a:p>
            <a:pPr algn="ctr">
              <a:spcBef>
                <a:spcPct val="0"/>
              </a:spcBef>
            </a:pPr>
            <a:endParaRPr lang="en-US" sz="4400" b="1" dirty="0" smtClean="0">
              <a:ln w="11430"/>
              <a:solidFill>
                <a:schemeClr val="accent1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0"/>
              </a:spcBef>
            </a:pPr>
            <a:r>
              <a:rPr lang="en-US" sz="4400" b="1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Lindbergh Baby Kidnapping</a:t>
            </a:r>
          </a:p>
          <a:p>
            <a:pPr algn="ctr">
              <a:spcBef>
                <a:spcPct val="0"/>
              </a:spcBef>
            </a:pPr>
            <a:endParaRPr lang="en-US" sz="4400" b="1" dirty="0" smtClean="0">
              <a:ln w="11430"/>
              <a:solidFill>
                <a:schemeClr val="accent1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0"/>
              </a:spcBef>
            </a:pPr>
            <a:endParaRPr lang="en-US" sz="4400" b="1" dirty="0" smtClean="0">
              <a:ln w="11430"/>
              <a:solidFill>
                <a:schemeClr val="accent1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0"/>
              </a:spcBef>
            </a:pPr>
            <a:endParaRPr lang="en-US" sz="4400" b="1" dirty="0" smtClean="0">
              <a:ln w="11430"/>
              <a:solidFill>
                <a:schemeClr val="accent1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0"/>
              </a:spcBef>
            </a:pPr>
            <a:r>
              <a:rPr lang="en-US" sz="4400" b="1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					</a:t>
            </a:r>
            <a:r>
              <a:rPr lang="en-US" sz="2000" b="1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Read article</a:t>
            </a:r>
            <a:r>
              <a:rPr lang="en-US" sz="2000" b="1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  <a:sym typeface="Wingdings" pitchFamily="2" charset="2"/>
              </a:rPr>
              <a:t></a:t>
            </a:r>
            <a:endParaRPr lang="en-US" sz="2000" b="1" dirty="0" smtClean="0">
              <a:ln w="11430"/>
              <a:solidFill>
                <a:schemeClr val="accent3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0"/>
              </a:spcBef>
            </a:pPr>
            <a:endParaRPr lang="en-US" sz="4400" b="1" dirty="0" smtClean="0">
              <a:ln w="11430"/>
              <a:solidFill>
                <a:schemeClr val="accent1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0"/>
              </a:spcBef>
            </a:pPr>
            <a:endParaRPr lang="en-US" sz="4400" b="1" dirty="0" smtClean="0">
              <a:ln w="11430"/>
              <a:solidFill>
                <a:schemeClr val="accent1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0"/>
              </a:spcBef>
            </a:pPr>
            <a:endParaRPr lang="en-US" sz="4400" b="1" dirty="0" smtClean="0">
              <a:ln w="11430"/>
              <a:solidFill>
                <a:schemeClr val="accent1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1" i="0" u="none" strike="noStrike" kern="1200" normalizeH="0" baseline="0" noProof="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152400"/>
            <a:ext cx="9144000" cy="838200"/>
          </a:xfrm>
          <a:prstGeom prst="rect">
            <a:avLst/>
          </a:prstGeom>
        </p:spPr>
        <p:txBody>
          <a:bodyPr vert="horz" anchor="t">
            <a:normAutofit fontScale="62500" lnSpcReduction="2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Bef>
                <a:spcPct val="0"/>
              </a:spcBef>
            </a:pPr>
            <a:r>
              <a:rPr lang="en-US" sz="4400" b="1" spc="50" dirty="0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As a group, create a PowerPoint presentation including the following components: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1" i="0" u="none" strike="noStrike" kern="1200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0218" y="990600"/>
            <a:ext cx="85344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dirty="0" smtClean="0"/>
              <a:t>Research—Who is Charles A. Lindbergh?</a:t>
            </a:r>
          </a:p>
          <a:p>
            <a:pPr marL="342900" indent="-342900">
              <a:buAutoNum type="arabicPeriod"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Map out the outdoor portion of the crime scene.  Include names and images of each piece of evidence found.</a:t>
            </a:r>
          </a:p>
          <a:p>
            <a:pPr marL="342900" indent="-342900">
              <a:buAutoNum type="arabicPeriod"/>
            </a:pPr>
            <a:r>
              <a:rPr lang="en-US" sz="2400" dirty="0" smtClean="0"/>
              <a:t>Evidence—list, picture, describe the mounting evidence against the suspect </a:t>
            </a:r>
          </a:p>
          <a:p>
            <a:pPr marL="342900" indent="-342900">
              <a:buAutoNum type="arabicPeriod"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Research—The handwriting analysis is only mentioned in this article.  Research and show examples of how handwriting was used as evidence in this case.</a:t>
            </a:r>
          </a:p>
          <a:p>
            <a:pPr marL="342900" indent="-342900">
              <a:buFontTx/>
              <a:buAutoNum type="arabicPeriod"/>
            </a:pPr>
            <a:r>
              <a:rPr lang="en-US" sz="2400" dirty="0" smtClean="0"/>
              <a:t>Create a timeline of the events.  Include:  Date of kidnapping, ransom notes, contacts with kidnappers, money exchange, body, gold notes, arrest, trial/verdict (Note:  Timeline can cover two slides)</a:t>
            </a:r>
          </a:p>
          <a:p>
            <a:pPr marL="342900" indent="-342900">
              <a:buFontTx/>
              <a:buAutoNum type="arabicPeriod"/>
            </a:pPr>
            <a:endParaRPr lang="en-US" sz="800" dirty="0" smtClean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urved Left Arrow 14"/>
          <p:cNvSpPr/>
          <p:nvPr/>
        </p:nvSpPr>
        <p:spPr>
          <a:xfrm>
            <a:off x="8001000" y="4267200"/>
            <a:ext cx="381000" cy="5334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Curved Right Arrow 15"/>
          <p:cNvSpPr/>
          <p:nvPr/>
        </p:nvSpPr>
        <p:spPr>
          <a:xfrm rot="12751465" flipH="1">
            <a:off x="4109211" y="5258115"/>
            <a:ext cx="485209" cy="687649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35841" name="Picture 1" descr="Known Signature of Hauptmann (top) Composite Signature-Individual letters from the ransom notes (bottom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4419600"/>
            <a:ext cx="3181350" cy="1362075"/>
          </a:xfrm>
          <a:prstGeom prst="rect">
            <a:avLst/>
          </a:prstGeom>
          <a:noFill/>
        </p:spPr>
      </p:pic>
      <p:pic>
        <p:nvPicPr>
          <p:cNvPr id="35842" name="Picture 2" descr="First ransom note 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676400"/>
            <a:ext cx="3595193" cy="40386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1371600"/>
            <a:ext cx="205740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First ransom note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495800" y="4038600"/>
            <a:ext cx="350520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Known Signature of Hauptmann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67200" y="5791200"/>
            <a:ext cx="411480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Composite Signature-Individual letters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from the ransom notes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5843" name="Picture 3" descr="Handwriting sample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1676400"/>
            <a:ext cx="1524000" cy="1937657"/>
          </a:xfrm>
          <a:prstGeom prst="rect">
            <a:avLst/>
          </a:prstGeom>
          <a:noFill/>
        </p:spPr>
      </p:pic>
      <p:pic>
        <p:nvPicPr>
          <p:cNvPr id="35844" name="Picture 4" descr="Handwriting sample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15200" y="1905000"/>
            <a:ext cx="1828800" cy="1447800"/>
          </a:xfrm>
          <a:prstGeom prst="rect">
            <a:avLst/>
          </a:prstGeom>
          <a:noFill/>
        </p:spPr>
      </p:pic>
      <p:pic>
        <p:nvPicPr>
          <p:cNvPr id="35845" name="Picture 5" descr="Handwriting sample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86200" y="1905000"/>
            <a:ext cx="1904999" cy="1682192"/>
          </a:xfrm>
          <a:prstGeom prst="rect">
            <a:avLst/>
          </a:prstGeom>
          <a:noFill/>
        </p:spPr>
      </p:pic>
      <p:sp>
        <p:nvSpPr>
          <p:cNvPr id="14" name="Title 1"/>
          <p:cNvSpPr txBox="1">
            <a:spLocks/>
          </p:cNvSpPr>
          <p:nvPr/>
        </p:nvSpPr>
        <p:spPr>
          <a:xfrm>
            <a:off x="0" y="152400"/>
            <a:ext cx="9144000" cy="838200"/>
          </a:xfrm>
          <a:prstGeom prst="rect">
            <a:avLst/>
          </a:prstGeom>
        </p:spPr>
        <p:txBody>
          <a:bodyPr vert="horz" anchor="t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0"/>
              </a:spcBef>
            </a:pPr>
            <a:r>
              <a:rPr lang="en-US" sz="4400" b="1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Lindbergh Baby Kidnapping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1" i="0" u="none" strike="noStrike" kern="1200" normalizeH="0" baseline="0" noProof="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29200" y="1219200"/>
            <a:ext cx="297180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Handwriting comparisons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7&quot;/&gt;&lt;/object&gt;&lt;object type=&quot;3&quot; unique_id=&quot;10005&quot;&gt;&lt;property id=&quot;20148&quot; value=&quot;5&quot;/&gt;&lt;property id=&quot;20300&quot; value=&quot;Slide 2&quot;/&gt;&lt;property id=&quot;20307&quot; value=&quot;261&quot;/&gt;&lt;/object&gt;&lt;object type=&quot;3&quot; unique_id=&quot;10006&quot;&gt;&lt;property id=&quot;20148&quot; value=&quot;5&quot;/&gt;&lt;property id=&quot;20300&quot; value=&quot;Slide 3&quot;/&gt;&lt;property id=&quot;20307&quot; value=&quot;259&quot;/&gt;&lt;/object&gt;&lt;object type=&quot;3&quot; unique_id=&quot;10007&quot;&gt;&lt;property id=&quot;20148&quot; value=&quot;5&quot;/&gt;&lt;property id=&quot;20300&quot; value=&quot;Slide 4&quot;/&gt;&lt;property id=&quot;20307&quot; value=&quot;256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466</TotalTime>
  <Words>193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Trek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CBSD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Jennifer Krepps</dc:creator>
  <cp:lastModifiedBy>WALSH, RYAN</cp:lastModifiedBy>
  <cp:revision>13</cp:revision>
  <dcterms:created xsi:type="dcterms:W3CDTF">2008-12-09T21:43:49Z</dcterms:created>
  <dcterms:modified xsi:type="dcterms:W3CDTF">2013-05-08T19:03:07Z</dcterms:modified>
</cp:coreProperties>
</file>